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2399288" cy="43200638"/>
  <p:notesSz cx="6858000" cy="9144000"/>
  <p:embeddedFontLst>
    <p:embeddedFont>
      <p:font typeface="Arial Bold" panose="020B0802020202020204" pitchFamily="34" charset="0"/>
      <p:regular r:id="rId4"/>
    </p:embeddedFont>
    <p:embeddedFont>
      <p:font typeface="Arial Bold Italics" panose="020B0802020202090204" pitchFamily="34" charset="0"/>
      <p:regular r:id="rId5"/>
    </p:embeddedFont>
    <p:embeddedFont>
      <p:font typeface="Arimo" panose="020B0604020202020204" pitchFamily="34" charset="0"/>
      <p:regular r:id="rId6"/>
    </p:embeddedFont>
    <p:embeddedFont>
      <p:font typeface="Arimo Bold" panose="020B0704020202020204" pitchFamily="34" charset="0"/>
      <p:regular r:id="rId7"/>
    </p:embeddedFont>
    <p:embeddedFont>
      <p:font typeface="Arimo Bold Italics" panose="020B0704020202090204" pitchFamily="34" charset="0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" d="100"/>
          <a:sy n="10" d="100"/>
        </p:scale>
        <p:origin x="2436" y="78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 /><Relationship Id="rId3" Type="http://schemas.openxmlformats.org/officeDocument/2006/relationships/notesMaster" Target="notesMasters/notesMaster1.xml" /><Relationship Id="rId7" Type="http://schemas.openxmlformats.org/officeDocument/2006/relationships/font" Target="fonts/font4.fntdata" /><Relationship Id="rId12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font" Target="fonts/font3.fntdata" /><Relationship Id="rId11" Type="http://schemas.openxmlformats.org/officeDocument/2006/relationships/theme" Target="theme/theme1.xml" /><Relationship Id="rId5" Type="http://schemas.openxmlformats.org/officeDocument/2006/relationships/font" Target="fonts/font2.fntdata" /><Relationship Id="rId10" Type="http://schemas.openxmlformats.org/officeDocument/2006/relationships/viewProps" Target="viewProps.xml" /><Relationship Id="rId4" Type="http://schemas.openxmlformats.org/officeDocument/2006/relationships/font" Target="fonts/font1.fntdata" /><Relationship Id="rId9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09975" y="512763"/>
            <a:ext cx="19240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09975" y="512763"/>
            <a:ext cx="19240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103" y="2130191"/>
            <a:ext cx="7775829" cy="14698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205" y="3885772"/>
            <a:ext cx="6403624" cy="17524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2325" y="274608"/>
            <a:ext cx="2058308" cy="5850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02" y="274608"/>
            <a:ext cx="6022456" cy="5850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632" y="4406415"/>
            <a:ext cx="7775829" cy="13619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632" y="2906393"/>
            <a:ext cx="7775829" cy="150002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402" y="1600024"/>
            <a:ext cx="4040382" cy="4525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0251" y="1600024"/>
            <a:ext cx="4040382" cy="4525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02" y="1534944"/>
            <a:ext cx="4041970" cy="63969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02" y="2174636"/>
            <a:ext cx="4041970" cy="39508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075" y="1534944"/>
            <a:ext cx="4043558" cy="63969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7075" y="2174636"/>
            <a:ext cx="4043558" cy="39508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02" y="273020"/>
            <a:ext cx="3009640" cy="11619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627" y="273020"/>
            <a:ext cx="5114005" cy="58524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02" y="1434942"/>
            <a:ext cx="3009640" cy="4690546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079" y="4800071"/>
            <a:ext cx="5488821" cy="5666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3079" y="612708"/>
            <a:ext cx="5488821" cy="4114346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3079" y="5366747"/>
            <a:ext cx="5488821" cy="80477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402" y="274608"/>
            <a:ext cx="8233231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02" y="1600024"/>
            <a:ext cx="8233231" cy="4525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402" y="6355650"/>
            <a:ext cx="2134541" cy="3650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5578" y="6355650"/>
            <a:ext cx="2896878" cy="3650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6091" y="6355650"/>
            <a:ext cx="2134541" cy="3650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13" Type="http://schemas.openxmlformats.org/officeDocument/2006/relationships/image" Target="../media/image11.png" /><Relationship Id="rId3" Type="http://schemas.openxmlformats.org/officeDocument/2006/relationships/image" Target="../media/image1.jpeg" /><Relationship Id="rId7" Type="http://schemas.openxmlformats.org/officeDocument/2006/relationships/image" Target="../media/image5.png" /><Relationship Id="rId12" Type="http://schemas.openxmlformats.org/officeDocument/2006/relationships/image" Target="../media/image10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.jpeg" /><Relationship Id="rId11" Type="http://schemas.openxmlformats.org/officeDocument/2006/relationships/image" Target="../media/image9.png" /><Relationship Id="rId5" Type="http://schemas.openxmlformats.org/officeDocument/2006/relationships/image" Target="../media/image3.svg" /><Relationship Id="rId10" Type="http://schemas.openxmlformats.org/officeDocument/2006/relationships/image" Target="../media/image8.png" /><Relationship Id="rId4" Type="http://schemas.openxmlformats.org/officeDocument/2006/relationships/image" Target="../media/image2.png" /><Relationship Id="rId9" Type="http://schemas.openxmlformats.org/officeDocument/2006/relationships/image" Target="../media/image7.png" /><Relationship Id="rId14" Type="http://schemas.openxmlformats.org/officeDocument/2006/relationships/image" Target="../media/image1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5518" y="8526072"/>
            <a:ext cx="29480923" cy="647949"/>
            <a:chOff x="0" y="0"/>
            <a:chExt cx="39312231" cy="8640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12230" cy="864027"/>
            </a:xfrm>
            <a:custGeom>
              <a:avLst/>
              <a:gdLst/>
              <a:ahLst/>
              <a:cxnLst/>
              <a:rect l="l" t="t" r="r" b="b"/>
              <a:pathLst>
                <a:path w="39312230" h="864027">
                  <a:moveTo>
                    <a:pt x="0" y="0"/>
                  </a:moveTo>
                  <a:lnTo>
                    <a:pt x="39312230" y="0"/>
                  </a:lnTo>
                  <a:lnTo>
                    <a:pt x="39312230" y="864027"/>
                  </a:lnTo>
                  <a:lnTo>
                    <a:pt x="0" y="8640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9312231" cy="89260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Fulana da Silva¹; Ciclano Souza¹; Beltrano Santos²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897985" y="31601541"/>
            <a:ext cx="15119429" cy="540210"/>
            <a:chOff x="0" y="0"/>
            <a:chExt cx="20161461" cy="7203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61461" cy="720361"/>
            </a:xfrm>
            <a:custGeom>
              <a:avLst/>
              <a:gdLst/>
              <a:ahLst/>
              <a:cxnLst/>
              <a:rect l="l" t="t" r="r" b="b"/>
              <a:pathLst>
                <a:path w="20161461" h="720361">
                  <a:moveTo>
                    <a:pt x="0" y="0"/>
                  </a:moveTo>
                  <a:lnTo>
                    <a:pt x="20161461" y="0"/>
                  </a:lnTo>
                  <a:lnTo>
                    <a:pt x="20161461" y="720361"/>
                  </a:lnTo>
                  <a:lnTo>
                    <a:pt x="0" y="7203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0161461" cy="73941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74"/>
                </a:lnSpc>
              </a:pPr>
              <a:r>
                <a:rPr lang="en-US" sz="281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 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29" y="0"/>
            <a:ext cx="32381430" cy="5746946"/>
            <a:chOff x="0" y="0"/>
            <a:chExt cx="1594242" cy="2829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94242" cy="282941"/>
            </a:xfrm>
            <a:custGeom>
              <a:avLst/>
              <a:gdLst/>
              <a:ahLst/>
              <a:cxnLst/>
              <a:rect l="l" t="t" r="r" b="b"/>
              <a:pathLst>
                <a:path w="1594242" h="282941">
                  <a:moveTo>
                    <a:pt x="0" y="0"/>
                  </a:moveTo>
                  <a:lnTo>
                    <a:pt x="1594242" y="0"/>
                  </a:lnTo>
                  <a:lnTo>
                    <a:pt x="1594242" y="282941"/>
                  </a:lnTo>
                  <a:lnTo>
                    <a:pt x="0" y="282941"/>
                  </a:lnTo>
                  <a:close/>
                </a:path>
              </a:pathLst>
            </a:custGeom>
            <a:solidFill>
              <a:srgbClr val="F2A03D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929" y="1"/>
            <a:ext cx="32381430" cy="5456635"/>
            <a:chOff x="0" y="0"/>
            <a:chExt cx="1593725" cy="26856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93725" cy="268561"/>
            </a:xfrm>
            <a:custGeom>
              <a:avLst/>
              <a:gdLst/>
              <a:ahLst/>
              <a:cxnLst/>
              <a:rect l="l" t="t" r="r" b="b"/>
              <a:pathLst>
                <a:path w="1593725" h="268561">
                  <a:moveTo>
                    <a:pt x="0" y="0"/>
                  </a:moveTo>
                  <a:lnTo>
                    <a:pt x="1593725" y="0"/>
                  </a:lnTo>
                  <a:lnTo>
                    <a:pt x="1593725" y="268561"/>
                  </a:lnTo>
                  <a:lnTo>
                    <a:pt x="0" y="268561"/>
                  </a:lnTo>
                  <a:close/>
                </a:path>
              </a:pathLst>
            </a:custGeom>
            <a:blipFill>
              <a:blip r:embed="rId3"/>
              <a:stretch>
                <a:fillRect t="-116531" b="-1165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35518" y="6437603"/>
            <a:ext cx="29541608" cy="2193553"/>
            <a:chOff x="0" y="0"/>
            <a:chExt cx="39393153" cy="29250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393152" cy="2925061"/>
            </a:xfrm>
            <a:custGeom>
              <a:avLst/>
              <a:gdLst/>
              <a:ahLst/>
              <a:cxnLst/>
              <a:rect l="l" t="t" r="r" b="b"/>
              <a:pathLst>
                <a:path w="39393152" h="2925061">
                  <a:moveTo>
                    <a:pt x="0" y="0"/>
                  </a:moveTo>
                  <a:lnTo>
                    <a:pt x="39393152" y="0"/>
                  </a:lnTo>
                  <a:lnTo>
                    <a:pt x="39393152" y="2925061"/>
                  </a:lnTo>
                  <a:lnTo>
                    <a:pt x="0" y="29250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33350"/>
              <a:ext cx="39393153" cy="305841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799"/>
                </a:lnSpc>
              </a:pPr>
              <a:r>
                <a:rPr lang="en-US" sz="64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ESPAÇO DESTINADO AO TÍTULO DO SEU TRABALHO A SER APRESENTADO NO EVENTO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10602" y="9216879"/>
            <a:ext cx="14398413" cy="988904"/>
            <a:chOff x="0" y="0"/>
            <a:chExt cx="19200000" cy="13186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200000" cy="1318683"/>
            </a:xfrm>
            <a:custGeom>
              <a:avLst/>
              <a:gdLst/>
              <a:ahLst/>
              <a:cxnLst/>
              <a:rect l="l" t="t" r="r" b="b"/>
              <a:pathLst>
                <a:path w="19200000" h="1318683">
                  <a:moveTo>
                    <a:pt x="0" y="0"/>
                  </a:moveTo>
                  <a:lnTo>
                    <a:pt x="19200000" y="0"/>
                  </a:lnTo>
                  <a:lnTo>
                    <a:pt x="19200000" y="1318683"/>
                  </a:lnTo>
                  <a:lnTo>
                    <a:pt x="0" y="13186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0"/>
              <a:ext cx="19200000" cy="141393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904664" lvl="2" indent="-301555">
                <a:lnSpc>
                  <a:spcPts val="5998"/>
                </a:lnSpc>
                <a:buAutoNum type="arabicPeriod"/>
              </a:pPr>
              <a:r>
                <a:rPr lang="en-US" sz="49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INTRODUÇÃO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380181" y="26928895"/>
            <a:ext cx="14398413" cy="933108"/>
            <a:chOff x="0" y="0"/>
            <a:chExt cx="19200000" cy="124428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200000" cy="1244282"/>
            </a:xfrm>
            <a:custGeom>
              <a:avLst/>
              <a:gdLst/>
              <a:ahLst/>
              <a:cxnLst/>
              <a:rect l="l" t="t" r="r" b="b"/>
              <a:pathLst>
                <a:path w="19200000" h="1244282">
                  <a:moveTo>
                    <a:pt x="0" y="0"/>
                  </a:moveTo>
                  <a:lnTo>
                    <a:pt x="19200000" y="0"/>
                  </a:lnTo>
                  <a:lnTo>
                    <a:pt x="19200000" y="1244282"/>
                  </a:lnTo>
                  <a:lnTo>
                    <a:pt x="0" y="12442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19200000" cy="13395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5998"/>
                </a:lnSpc>
              </a:pPr>
              <a:r>
                <a:rPr lang="en-US" sz="49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4. CONCLUSÃO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310883" y="36613141"/>
            <a:ext cx="14398413" cy="933108"/>
            <a:chOff x="0" y="0"/>
            <a:chExt cx="19200000" cy="124428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200000" cy="1244282"/>
            </a:xfrm>
            <a:custGeom>
              <a:avLst/>
              <a:gdLst/>
              <a:ahLst/>
              <a:cxnLst/>
              <a:rect l="l" t="t" r="r" b="b"/>
              <a:pathLst>
                <a:path w="19200000" h="1244282">
                  <a:moveTo>
                    <a:pt x="0" y="0"/>
                  </a:moveTo>
                  <a:lnTo>
                    <a:pt x="19200000" y="0"/>
                  </a:lnTo>
                  <a:lnTo>
                    <a:pt x="19200000" y="1244282"/>
                  </a:lnTo>
                  <a:lnTo>
                    <a:pt x="0" y="12442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0"/>
              <a:ext cx="19200000" cy="13395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5998"/>
                </a:lnSpc>
              </a:pPr>
              <a:r>
                <a:rPr lang="en-US" sz="49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6. REFERÊNCIAS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88198" y="26908852"/>
            <a:ext cx="14398413" cy="933108"/>
            <a:chOff x="0" y="0"/>
            <a:chExt cx="19200000" cy="124428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200000" cy="1244282"/>
            </a:xfrm>
            <a:custGeom>
              <a:avLst/>
              <a:gdLst/>
              <a:ahLst/>
              <a:cxnLst/>
              <a:rect l="l" t="t" r="r" b="b"/>
              <a:pathLst>
                <a:path w="19200000" h="1244282">
                  <a:moveTo>
                    <a:pt x="0" y="0"/>
                  </a:moveTo>
                  <a:lnTo>
                    <a:pt x="19200000" y="0"/>
                  </a:lnTo>
                  <a:lnTo>
                    <a:pt x="19200000" y="1244282"/>
                  </a:lnTo>
                  <a:lnTo>
                    <a:pt x="0" y="12442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0"/>
              <a:ext cx="19200000" cy="13395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5998"/>
                </a:lnSpc>
              </a:pPr>
              <a:r>
                <a:rPr lang="en-US" sz="49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3. RESULTADOS E DISCUSSÃO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421734" y="20219838"/>
            <a:ext cx="12957216" cy="1227469"/>
            <a:chOff x="0" y="0"/>
            <a:chExt cx="17278192" cy="163680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7278192" cy="1636805"/>
            </a:xfrm>
            <a:custGeom>
              <a:avLst/>
              <a:gdLst/>
              <a:ahLst/>
              <a:cxnLst/>
              <a:rect l="l" t="t" r="r" b="b"/>
              <a:pathLst>
                <a:path w="17278192" h="1636805">
                  <a:moveTo>
                    <a:pt x="0" y="0"/>
                  </a:moveTo>
                  <a:lnTo>
                    <a:pt x="17278192" y="0"/>
                  </a:lnTo>
                  <a:lnTo>
                    <a:pt x="17278192" y="1636805"/>
                  </a:lnTo>
                  <a:lnTo>
                    <a:pt x="0" y="16368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76200"/>
              <a:ext cx="17278192" cy="17130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Figura 1: </a:t>
              </a:r>
              <a:r>
                <a:rPr lang="en-US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Modelo de legenda de figuras.</a:t>
              </a:r>
            </a:p>
            <a:p>
              <a:pPr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Fonte: </a:t>
              </a:r>
              <a:r>
                <a:rPr lang="en-US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Ciclano (2022)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9718" y="41381754"/>
            <a:ext cx="32395716" cy="1799836"/>
            <a:chOff x="0" y="0"/>
            <a:chExt cx="43199050" cy="240004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3199050" cy="2400046"/>
            </a:xfrm>
            <a:custGeom>
              <a:avLst/>
              <a:gdLst/>
              <a:ahLst/>
              <a:cxnLst/>
              <a:rect l="l" t="t" r="r" b="b"/>
              <a:pathLst>
                <a:path w="43199050" h="2400046">
                  <a:moveTo>
                    <a:pt x="0" y="0"/>
                  </a:moveTo>
                  <a:lnTo>
                    <a:pt x="43199050" y="0"/>
                  </a:lnTo>
                  <a:lnTo>
                    <a:pt x="43199050" y="2400046"/>
                  </a:lnTo>
                  <a:lnTo>
                    <a:pt x="0" y="2400046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2" name="Freeform 32"/>
          <p:cNvSpPr/>
          <p:nvPr/>
        </p:nvSpPr>
        <p:spPr>
          <a:xfrm>
            <a:off x="8929" y="39585215"/>
            <a:ext cx="32419764" cy="3602196"/>
          </a:xfrm>
          <a:custGeom>
            <a:avLst/>
            <a:gdLst/>
            <a:ahLst/>
            <a:cxnLst/>
            <a:rect l="l" t="t" r="r" b="b"/>
            <a:pathLst>
              <a:path w="32423338" h="3602593">
                <a:moveTo>
                  <a:pt x="0" y="0"/>
                </a:moveTo>
                <a:lnTo>
                  <a:pt x="32423338" y="0"/>
                </a:lnTo>
                <a:lnTo>
                  <a:pt x="32423338" y="3602593"/>
                </a:lnTo>
                <a:lnTo>
                  <a:pt x="0" y="3602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07" r="-51" b="-7029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3" name="AutoShape 33"/>
          <p:cNvSpPr/>
          <p:nvPr/>
        </p:nvSpPr>
        <p:spPr>
          <a:xfrm>
            <a:off x="49718" y="41592866"/>
            <a:ext cx="32340642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4" name="Group 34"/>
          <p:cNvGrpSpPr/>
          <p:nvPr/>
        </p:nvGrpSpPr>
        <p:grpSpPr>
          <a:xfrm rot="-5400000">
            <a:off x="-16893027" y="23292704"/>
            <a:ext cx="35099394" cy="468757"/>
            <a:chOff x="0" y="0"/>
            <a:chExt cx="46804351" cy="6250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6804349" cy="625078"/>
            </a:xfrm>
            <a:custGeom>
              <a:avLst/>
              <a:gdLst/>
              <a:ahLst/>
              <a:cxnLst/>
              <a:rect l="l" t="t" r="r" b="b"/>
              <a:pathLst>
                <a:path w="46804349" h="625078">
                  <a:moveTo>
                    <a:pt x="0" y="0"/>
                  </a:moveTo>
                  <a:lnTo>
                    <a:pt x="46804349" y="0"/>
                  </a:lnTo>
                  <a:lnTo>
                    <a:pt x="46804349" y="625078"/>
                  </a:lnTo>
                  <a:lnTo>
                    <a:pt x="0" y="6250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9525"/>
              <a:ext cx="46804351" cy="6346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879"/>
                </a:lnSpc>
              </a:pPr>
              <a:r>
                <a:rPr lang="en-US" sz="2400" b="1">
                  <a:solidFill>
                    <a:srgbClr val="FF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As margens esquerda e direita estão delimitadas em 4 cm pelo posicionamento das caixas de texto e demais elementos. Deve-se ter cuidado ao manusear o modelo para não desalinhar.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646493" y="7770058"/>
            <a:ext cx="7973067" cy="468757"/>
            <a:chOff x="0" y="0"/>
            <a:chExt cx="10631928" cy="62507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0631928" cy="625078"/>
            </a:xfrm>
            <a:custGeom>
              <a:avLst/>
              <a:gdLst/>
              <a:ahLst/>
              <a:cxnLst/>
              <a:rect l="l" t="t" r="r" b="b"/>
              <a:pathLst>
                <a:path w="10631928" h="625078">
                  <a:moveTo>
                    <a:pt x="0" y="0"/>
                  </a:moveTo>
                  <a:lnTo>
                    <a:pt x="10631928" y="0"/>
                  </a:lnTo>
                  <a:lnTo>
                    <a:pt x="10631928" y="625078"/>
                  </a:lnTo>
                  <a:lnTo>
                    <a:pt x="0" y="6250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9525"/>
              <a:ext cx="10631928" cy="6346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879"/>
                </a:lnSpc>
              </a:pPr>
              <a:r>
                <a:rPr lang="en-US" sz="2400" b="1" i="1">
                  <a:solidFill>
                    <a:srgbClr val="FF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OBS.: Texto do trabalho em duas colunas de 40cm.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488198" y="10670121"/>
            <a:ext cx="14398413" cy="6262365"/>
            <a:chOff x="0" y="0"/>
            <a:chExt cx="19200000" cy="835073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9200000" cy="8350739"/>
            </a:xfrm>
            <a:custGeom>
              <a:avLst/>
              <a:gdLst/>
              <a:ahLst/>
              <a:cxnLst/>
              <a:rect l="l" t="t" r="r" b="b"/>
              <a:pathLst>
                <a:path w="19200000" h="8350739">
                  <a:moveTo>
                    <a:pt x="0" y="0"/>
                  </a:moveTo>
                  <a:lnTo>
                    <a:pt x="19200000" y="0"/>
                  </a:lnTo>
                  <a:lnTo>
                    <a:pt x="19200000" y="8350739"/>
                  </a:lnTo>
                  <a:lnTo>
                    <a:pt x="0" y="83507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19050"/>
              <a:ext cx="19200000" cy="836978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800"/>
                </a:lnSpc>
              </a:pPr>
              <a:r>
                <a:rPr lang="en-US" sz="400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	 Faça com que o visualizador se interesse no problema ou questão de seu trabalho usando o mínimo de informação conceitual e definições. Rapidamente coloque a sua questão no contexto da literatura primária publicada, então apresente uma nova hipótese interessante. Em seguida você pode descrever (brevemente) a abordagem experimental que testou sua hipótese. Ao contrário de um artigo, a introdução de um poster é um lugar apropriado para colocar uma fotografia ou ilustração que comunica algum aspecto de sua pergunta de pesquisa [cerca de 150 palavras].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488198" y="21324369"/>
            <a:ext cx="14398413" cy="5141917"/>
            <a:chOff x="0" y="0"/>
            <a:chExt cx="19200000" cy="685664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9200000" cy="6856645"/>
            </a:xfrm>
            <a:custGeom>
              <a:avLst/>
              <a:gdLst/>
              <a:ahLst/>
              <a:cxnLst/>
              <a:rect l="l" t="t" r="r" b="b"/>
              <a:pathLst>
                <a:path w="19200000" h="6856645">
                  <a:moveTo>
                    <a:pt x="0" y="0"/>
                  </a:moveTo>
                  <a:lnTo>
                    <a:pt x="19200000" y="0"/>
                  </a:lnTo>
                  <a:lnTo>
                    <a:pt x="19200000" y="6856645"/>
                  </a:lnTo>
                  <a:lnTo>
                    <a:pt x="0" y="68566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85725"/>
              <a:ext cx="19200000" cy="694237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800"/>
                </a:lnSpc>
              </a:pPr>
              <a:r>
                <a:rPr lang="en-US" sz="4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Faça uma breve descrição dos equipamentos e procedimento experimental, mas não com o detalhamento usado para um artigo. Utilize figuras e fluxogramas para ilustrar o delineamento experimental. Se possível, inclua uma fotografia ou desenho rotulado do organismo ou da configuração. Mencione as análises estatísticas que foram usadas ​​e como isso lhe permitiu abordar hipótese [cerca de 150 palavras].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6505162" y="17130012"/>
            <a:ext cx="13766984" cy="3058201"/>
            <a:chOff x="0" y="0"/>
            <a:chExt cx="18358003" cy="4078051"/>
          </a:xfrm>
        </p:grpSpPr>
        <p:sp>
          <p:nvSpPr>
            <p:cNvPr id="47" name="Freeform 47" descr="DSC01687"/>
            <p:cNvSpPr/>
            <p:nvPr/>
          </p:nvSpPr>
          <p:spPr>
            <a:xfrm>
              <a:off x="0" y="0"/>
              <a:ext cx="18357977" cy="4078097"/>
            </a:xfrm>
            <a:custGeom>
              <a:avLst/>
              <a:gdLst/>
              <a:ahLst/>
              <a:cxnLst/>
              <a:rect l="l" t="t" r="r" b="b"/>
              <a:pathLst>
                <a:path w="18357977" h="4078097">
                  <a:moveTo>
                    <a:pt x="0" y="0"/>
                  </a:moveTo>
                  <a:lnTo>
                    <a:pt x="18357977" y="0"/>
                  </a:lnTo>
                  <a:lnTo>
                    <a:pt x="18357977" y="4078097"/>
                  </a:lnTo>
                  <a:lnTo>
                    <a:pt x="0" y="4078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430" r="-7430" b="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510602" y="20065176"/>
            <a:ext cx="14398413" cy="943565"/>
            <a:chOff x="0" y="0"/>
            <a:chExt cx="19200000" cy="1258226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9200000" cy="1258226"/>
            </a:xfrm>
            <a:custGeom>
              <a:avLst/>
              <a:gdLst/>
              <a:ahLst/>
              <a:cxnLst/>
              <a:rect l="l" t="t" r="r" b="b"/>
              <a:pathLst>
                <a:path w="19200000" h="1258226">
                  <a:moveTo>
                    <a:pt x="0" y="0"/>
                  </a:moveTo>
                  <a:lnTo>
                    <a:pt x="19200000" y="0"/>
                  </a:lnTo>
                  <a:lnTo>
                    <a:pt x="19200000" y="1258226"/>
                  </a:lnTo>
                  <a:lnTo>
                    <a:pt x="0" y="12582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95250"/>
              <a:ext cx="19200000" cy="13534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5998"/>
                </a:lnSpc>
              </a:pPr>
              <a:r>
                <a:rPr lang="en-US" sz="49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2. MATERIAIS E MÉTODOS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510602" y="28191562"/>
            <a:ext cx="14398413" cy="3850424"/>
            <a:chOff x="0" y="0"/>
            <a:chExt cx="19200000" cy="5134464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9200000" cy="5134464"/>
            </a:xfrm>
            <a:custGeom>
              <a:avLst/>
              <a:gdLst/>
              <a:ahLst/>
              <a:cxnLst/>
              <a:rect l="l" t="t" r="r" b="b"/>
              <a:pathLst>
                <a:path w="19200000" h="5134464">
                  <a:moveTo>
                    <a:pt x="0" y="0"/>
                  </a:moveTo>
                  <a:lnTo>
                    <a:pt x="19200000" y="0"/>
                  </a:lnTo>
                  <a:lnTo>
                    <a:pt x="19200000" y="5134464"/>
                  </a:lnTo>
                  <a:lnTo>
                    <a:pt x="0" y="51344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85725"/>
              <a:ext cx="19200000" cy="522018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800"/>
                </a:lnSpc>
              </a:pPr>
              <a:r>
                <a:rPr lang="en-US" sz="4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Em primeiro lugar, mencione se o seu procedimento experimental efetivamente funcionou (por exemplo, “90% das aves sobreviveram…”). No mesmo parágrafo, descreva brevemente os resultados qualitativos e descritivos (por exemplo, “as aves sobreviventes apresentaram letargia e tiveram dificuldade em localizar sementes”).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6374922" y="15426455"/>
            <a:ext cx="14398413" cy="1402711"/>
            <a:chOff x="0" y="0"/>
            <a:chExt cx="19200000" cy="1870488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9200000" cy="1870488"/>
            </a:xfrm>
            <a:custGeom>
              <a:avLst/>
              <a:gdLst/>
              <a:ahLst/>
              <a:cxnLst/>
              <a:rect l="l" t="t" r="r" b="b"/>
              <a:pathLst>
                <a:path w="19200000" h="1870488">
                  <a:moveTo>
                    <a:pt x="0" y="0"/>
                  </a:moveTo>
                  <a:lnTo>
                    <a:pt x="19200000" y="0"/>
                  </a:lnTo>
                  <a:lnTo>
                    <a:pt x="19200000" y="1870488"/>
                  </a:lnTo>
                  <a:lnTo>
                    <a:pt x="0" y="1870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85725"/>
              <a:ext cx="19200000" cy="19562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800"/>
                </a:lnSpc>
              </a:pPr>
              <a:r>
                <a:rPr lang="en-US" sz="4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É conveniente apresentar os resultados da pesquisa com ilustrações (fotografias, gráficos, tabelas).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6374922" y="9698100"/>
            <a:ext cx="14398413" cy="1226566"/>
            <a:chOff x="0" y="0"/>
            <a:chExt cx="19200000" cy="1635601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9200000" cy="1635601"/>
            </a:xfrm>
            <a:custGeom>
              <a:avLst/>
              <a:gdLst/>
              <a:ahLst/>
              <a:cxnLst/>
              <a:rect l="l" t="t" r="r" b="b"/>
              <a:pathLst>
                <a:path w="19200000" h="1635601">
                  <a:moveTo>
                    <a:pt x="0" y="0"/>
                  </a:moveTo>
                  <a:lnTo>
                    <a:pt x="19200000" y="0"/>
                  </a:lnTo>
                  <a:lnTo>
                    <a:pt x="19200000" y="1635601"/>
                  </a:lnTo>
                  <a:lnTo>
                    <a:pt x="0" y="16356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76200"/>
              <a:ext cx="19200000" cy="17118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Tabela 1</a:t>
              </a:r>
              <a:r>
                <a:rPr lang="en-US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.Resultados de umidade, poder calorífico e lignina para os resíduos. 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6258493" y="37919880"/>
            <a:ext cx="14398413" cy="2843118"/>
            <a:chOff x="0" y="0"/>
            <a:chExt cx="19200000" cy="3791241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9200000" cy="3791241"/>
            </a:xfrm>
            <a:custGeom>
              <a:avLst/>
              <a:gdLst/>
              <a:ahLst/>
              <a:cxnLst/>
              <a:rect l="l" t="t" r="r" b="b"/>
              <a:pathLst>
                <a:path w="19200000" h="3791241">
                  <a:moveTo>
                    <a:pt x="0" y="0"/>
                  </a:moveTo>
                  <a:lnTo>
                    <a:pt x="19200000" y="0"/>
                  </a:lnTo>
                  <a:lnTo>
                    <a:pt x="19200000" y="3791241"/>
                  </a:lnTo>
                  <a:lnTo>
                    <a:pt x="0" y="37912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76200"/>
              <a:ext cx="19200000" cy="386744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ASSOCIAÇÃO BRASILEIRA DE NORMAS TÉCNICAS. </a:t>
              </a:r>
              <a:r>
                <a:rPr lang="en-US" sz="35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NBR 14724</a:t>
              </a:r>
              <a:r>
                <a:rPr lang="en-US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: Informação e Documentação - Trabalhos acadêmicos - Apresentação. Rio de Janeiro: ABNT, 2001.</a:t>
              </a:r>
            </a:p>
            <a:p>
              <a:pPr algn="just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MORAES, L. S. </a:t>
              </a:r>
              <a:r>
                <a:rPr lang="en-US" sz="35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Apresentação de Trabalhos Científicos</a:t>
              </a:r>
              <a:r>
                <a:rPr lang="en-US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 São Paulo: Edgard Blücher; 1990. 465 p.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6374922" y="22219762"/>
            <a:ext cx="14398413" cy="4465007"/>
            <a:chOff x="0" y="0"/>
            <a:chExt cx="19200000" cy="5953998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9200000" cy="5953998"/>
            </a:xfrm>
            <a:custGeom>
              <a:avLst/>
              <a:gdLst/>
              <a:ahLst/>
              <a:cxnLst/>
              <a:rect l="l" t="t" r="r" b="b"/>
              <a:pathLst>
                <a:path w="19200000" h="5953998">
                  <a:moveTo>
                    <a:pt x="0" y="0"/>
                  </a:moveTo>
                  <a:lnTo>
                    <a:pt x="19200000" y="0"/>
                  </a:lnTo>
                  <a:lnTo>
                    <a:pt x="19200000" y="5953998"/>
                  </a:lnTo>
                  <a:lnTo>
                    <a:pt x="0" y="59539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85725"/>
              <a:ext cx="19200000" cy="603972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800"/>
                </a:lnSpc>
              </a:pPr>
              <a:r>
                <a:rPr lang="en-US" sz="40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	</a:t>
              </a:r>
              <a:r>
                <a:rPr lang="en-US" sz="4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Utilize gráficos ou imagens como apoio. Forneça legendas autoexplicativas para as figuras (ou seja, capazes de transmitir alguma ideia para o leitor mesmo que ele ignore todas as outras seções, o que eles normalmente fazem). Você pode também incluir tabelas com legendas, mas opte por figuras sempre que possível. Esta geralmente é a maior seção. [cerca de 200 palavras, sem contar as legendas das figuras].</a:t>
              </a:r>
            </a:p>
          </p:txBody>
        </p:sp>
      </p:grpSp>
      <p:graphicFrame>
        <p:nvGraphicFramePr>
          <p:cNvPr id="66" name="Table 66"/>
          <p:cNvGraphicFramePr>
            <a:graphicFrameLocks noGrp="1"/>
          </p:cNvGraphicFramePr>
          <p:nvPr/>
        </p:nvGraphicFramePr>
        <p:xfrm>
          <a:off x="16374922" y="11262821"/>
          <a:ext cx="14374815" cy="3984050"/>
        </p:xfrm>
        <a:graphic>
          <a:graphicData uri="http://schemas.openxmlformats.org/drawingml/2006/table">
            <a:tbl>
              <a:tblPr/>
              <a:tblGrid>
                <a:gridCol w="6437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2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1735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lang="en-US" sz="1100"/>
                    </a:p>
                  </a:txBody>
                  <a:tcPr marL="102848" marR="102848" marT="102848" marB="102848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20"/>
                        </a:lnSpc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Lodo Biológico </a:t>
                      </a:r>
                      <a:endParaRPr lang="en-US" sz="1100"/>
                    </a:p>
                  </a:txBody>
                  <a:tcPr marL="102848" marR="102848" marT="102848" marB="102848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20"/>
                        </a:lnSpc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Finos de madeira</a:t>
                      </a:r>
                      <a:endParaRPr lang="en-US" sz="1100"/>
                    </a:p>
                  </a:txBody>
                  <a:tcPr marL="102848" marR="102848" marT="102848" marB="102848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6224">
                <a:tc>
                  <a:txBody>
                    <a:bodyPr/>
                    <a:lstStyle/>
                    <a:p>
                      <a:pPr algn="l">
                        <a:lnSpc>
                          <a:spcPts val="48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Umidade in natura (%)</a:t>
                      </a:r>
                      <a:endParaRPr lang="en-US" sz="1100"/>
                    </a:p>
                  </a:txBody>
                  <a:tcPr marL="102848" marR="102848" marT="102848" marB="102848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20"/>
                        </a:lnSpc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85</a:t>
                      </a:r>
                      <a:endParaRPr lang="en-US" sz="1100"/>
                    </a:p>
                  </a:txBody>
                  <a:tcPr marL="102848" marR="102848" marT="102848" marB="102848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20"/>
                        </a:lnSpc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</a:t>
                      </a:r>
                      <a:endParaRPr lang="en-US" sz="1100"/>
                    </a:p>
                  </a:txBody>
                  <a:tcPr marL="102848" marR="102848" marT="102848" marB="102848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0734">
                <a:tc>
                  <a:txBody>
                    <a:bodyPr/>
                    <a:lstStyle/>
                    <a:p>
                      <a:pPr algn="l">
                        <a:lnSpc>
                          <a:spcPts val="48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Poder Calorífico (kcal/kg) </a:t>
                      </a:r>
                      <a:endParaRPr lang="en-US" sz="1100"/>
                    </a:p>
                  </a:txBody>
                  <a:tcPr marL="102848" marR="102848" marT="102848" marB="102848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20"/>
                        </a:lnSpc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3991</a:t>
                      </a:r>
                      <a:endParaRPr lang="en-US" sz="1100"/>
                    </a:p>
                  </a:txBody>
                  <a:tcPr marL="102848" marR="102848" marT="102848" marB="102848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20"/>
                        </a:lnSpc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4630</a:t>
                      </a:r>
                      <a:endParaRPr lang="en-US" sz="1100"/>
                    </a:p>
                  </a:txBody>
                  <a:tcPr marL="102848" marR="102848" marT="102848" marB="102848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5228">
                <a:tc>
                  <a:txBody>
                    <a:bodyPr/>
                    <a:lstStyle/>
                    <a:p>
                      <a:pPr algn="l">
                        <a:lnSpc>
                          <a:spcPts val="48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Lignina (%)</a:t>
                      </a:r>
                      <a:endParaRPr lang="en-US" sz="1100"/>
                    </a:p>
                  </a:txBody>
                  <a:tcPr marL="102848" marR="102848" marT="102848" marB="102848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20"/>
                        </a:lnSpc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lang="en-US" sz="1100"/>
                    </a:p>
                  </a:txBody>
                  <a:tcPr marL="102848" marR="102848" marT="102848" marB="102848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20"/>
                        </a:lnSpc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31,2</a:t>
                      </a:r>
                      <a:endParaRPr lang="en-US" sz="1100"/>
                    </a:p>
                  </a:txBody>
                  <a:tcPr marL="102848" marR="102848" marT="102848" marB="102848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7" name="Group 67"/>
          <p:cNvGrpSpPr/>
          <p:nvPr/>
        </p:nvGrpSpPr>
        <p:grpSpPr>
          <a:xfrm>
            <a:off x="16374922" y="28168439"/>
            <a:ext cx="14398413" cy="3850424"/>
            <a:chOff x="0" y="0"/>
            <a:chExt cx="19200000" cy="5134464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19200000" cy="5134464"/>
            </a:xfrm>
            <a:custGeom>
              <a:avLst/>
              <a:gdLst/>
              <a:ahLst/>
              <a:cxnLst/>
              <a:rect l="l" t="t" r="r" b="b"/>
              <a:pathLst>
                <a:path w="19200000" h="5134464">
                  <a:moveTo>
                    <a:pt x="0" y="0"/>
                  </a:moveTo>
                  <a:lnTo>
                    <a:pt x="19200000" y="0"/>
                  </a:lnTo>
                  <a:lnTo>
                    <a:pt x="19200000" y="5134464"/>
                  </a:lnTo>
                  <a:lnTo>
                    <a:pt x="0" y="51344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-85725"/>
              <a:ext cx="19200000" cy="522018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800"/>
                </a:lnSpc>
              </a:pPr>
              <a:r>
                <a:rPr lang="en-US" sz="4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Relembre o leitor do resultado maior e rapidamente indique se sua hipótese foi confirmada. Tente convencer o visitante de que esse resultado é interessante. Afirme a relevância de seus resultados com outros trabalhos publicados e a aplicação no mundo real. Indique as direções futuras. [cerca de 100 palavras].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4595440" y="334581"/>
            <a:ext cx="23696879" cy="1976635"/>
            <a:chOff x="0" y="0"/>
            <a:chExt cx="31599321" cy="2635804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31599321" cy="2635804"/>
            </a:xfrm>
            <a:custGeom>
              <a:avLst/>
              <a:gdLst/>
              <a:ahLst/>
              <a:cxnLst/>
              <a:rect l="l" t="t" r="r" b="b"/>
              <a:pathLst>
                <a:path w="31599321" h="2635804">
                  <a:moveTo>
                    <a:pt x="0" y="0"/>
                  </a:moveTo>
                  <a:lnTo>
                    <a:pt x="31599321" y="0"/>
                  </a:lnTo>
                  <a:lnTo>
                    <a:pt x="31599321" y="2635804"/>
                  </a:lnTo>
                  <a:lnTo>
                    <a:pt x="0" y="26358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0" y="-38100"/>
              <a:ext cx="31599321" cy="267390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8400"/>
                </a:lnSpc>
              </a:pPr>
              <a:r>
                <a:rPr lang="en-US" sz="6999" b="1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XII SEMANA DE ENGENHARIA FLORESTAL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4228573" y="1612491"/>
            <a:ext cx="24116985" cy="1813892"/>
            <a:chOff x="0" y="0"/>
            <a:chExt cx="32159525" cy="2418789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32159525" cy="2418789"/>
            </a:xfrm>
            <a:custGeom>
              <a:avLst/>
              <a:gdLst/>
              <a:ahLst/>
              <a:cxnLst/>
              <a:rect l="l" t="t" r="r" b="b"/>
              <a:pathLst>
                <a:path w="32159525" h="2418789">
                  <a:moveTo>
                    <a:pt x="0" y="0"/>
                  </a:moveTo>
                  <a:lnTo>
                    <a:pt x="32159525" y="0"/>
                  </a:lnTo>
                  <a:lnTo>
                    <a:pt x="32159525" y="2418789"/>
                  </a:lnTo>
                  <a:lnTo>
                    <a:pt x="0" y="24187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0" y="-28575"/>
              <a:ext cx="32159525" cy="244736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999"/>
                </a:lnSpc>
              </a:pPr>
              <a:r>
                <a:rPr lang="en-US" sz="4999" b="1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 MUDANÇA CLIMÁTICA NA AMAZÔNIA E ALTERNATIVAS DE ENFRENTAMENTO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26372348" y="596517"/>
            <a:ext cx="4892690" cy="2060653"/>
            <a:chOff x="0" y="0"/>
            <a:chExt cx="6524305" cy="274784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6524306" cy="2747840"/>
            </a:xfrm>
            <a:custGeom>
              <a:avLst/>
              <a:gdLst/>
              <a:ahLst/>
              <a:cxnLst/>
              <a:rect l="l" t="t" r="r" b="b"/>
              <a:pathLst>
                <a:path w="6524306" h="2747840">
                  <a:moveTo>
                    <a:pt x="0" y="0"/>
                  </a:moveTo>
                  <a:lnTo>
                    <a:pt x="6524306" y="0"/>
                  </a:lnTo>
                  <a:lnTo>
                    <a:pt x="6524306" y="2747840"/>
                  </a:lnTo>
                  <a:lnTo>
                    <a:pt x="0" y="27478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0" y="-19050"/>
              <a:ext cx="6524305" cy="276689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4800"/>
                </a:lnSpc>
              </a:pPr>
              <a:r>
                <a:rPr lang="en-US" sz="40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17  A 21 DE MARÇO DE 2025</a:t>
              </a:r>
            </a:p>
            <a:p>
              <a:pPr algn="r">
                <a:lnSpc>
                  <a:spcPts val="4800"/>
                </a:lnSpc>
              </a:pPr>
              <a:r>
                <a:rPr lang="en-US" sz="40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ITACOATIARA-AM</a:t>
              </a: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002497" y="409547"/>
            <a:ext cx="3673589" cy="3989930"/>
            <a:chOff x="0" y="0"/>
            <a:chExt cx="4898658" cy="5320493"/>
          </a:xfrm>
        </p:grpSpPr>
        <p:grpSp>
          <p:nvGrpSpPr>
            <p:cNvPr id="80" name="Group 80"/>
            <p:cNvGrpSpPr/>
            <p:nvPr/>
          </p:nvGrpSpPr>
          <p:grpSpPr>
            <a:xfrm>
              <a:off x="254232" y="493435"/>
              <a:ext cx="4312408" cy="4312408"/>
              <a:chOff x="0" y="0"/>
              <a:chExt cx="812800" cy="812800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" name="TextBox 8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794" tIns="50794" rIns="50794" bIns="50794" rtlCol="0" anchor="ctr"/>
              <a:lstStyle/>
              <a:p>
                <a:pPr algn="ctr">
                  <a:lnSpc>
                    <a:spcPts val="950"/>
                  </a:lnSpc>
                </a:pPr>
                <a:endParaRPr/>
              </a:p>
            </p:txBody>
          </p:sp>
        </p:grpSp>
        <p:sp>
          <p:nvSpPr>
            <p:cNvPr id="83" name="Freeform 83"/>
            <p:cNvSpPr/>
            <p:nvPr/>
          </p:nvSpPr>
          <p:spPr>
            <a:xfrm>
              <a:off x="0" y="0"/>
              <a:ext cx="4898658" cy="5320493"/>
            </a:xfrm>
            <a:custGeom>
              <a:avLst/>
              <a:gdLst/>
              <a:ahLst/>
              <a:cxnLst/>
              <a:rect l="l" t="t" r="r" b="b"/>
              <a:pathLst>
                <a:path w="4898658" h="5320493">
                  <a:moveTo>
                    <a:pt x="0" y="0"/>
                  </a:moveTo>
                  <a:lnTo>
                    <a:pt x="4898658" y="0"/>
                  </a:lnTo>
                  <a:lnTo>
                    <a:pt x="4898658" y="5320493"/>
                  </a:lnTo>
                  <a:lnTo>
                    <a:pt x="0" y="5320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8159" t="-19971" r="-27882" b="-2369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22830793" y="7459853"/>
            <a:ext cx="8690801" cy="866620"/>
            <a:chOff x="0" y="0"/>
            <a:chExt cx="11589012" cy="1155621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11589012" cy="1155621"/>
            </a:xfrm>
            <a:custGeom>
              <a:avLst/>
              <a:gdLst/>
              <a:ahLst/>
              <a:cxnLst/>
              <a:rect l="l" t="t" r="r" b="b"/>
              <a:pathLst>
                <a:path w="11589012" h="1155621">
                  <a:moveTo>
                    <a:pt x="0" y="0"/>
                  </a:moveTo>
                  <a:lnTo>
                    <a:pt x="11589012" y="0"/>
                  </a:lnTo>
                  <a:lnTo>
                    <a:pt x="11589012" y="1155621"/>
                  </a:lnTo>
                  <a:lnTo>
                    <a:pt x="0" y="11556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-47625"/>
              <a:ext cx="11589012" cy="12032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879"/>
                </a:lnSpc>
              </a:pPr>
              <a:r>
                <a:rPr lang="en-US" sz="2400" b="1" i="1">
                  <a:solidFill>
                    <a:srgbClr val="FF0000"/>
                  </a:solidFill>
                  <a:latin typeface="Arial Bold Italics"/>
                  <a:ea typeface="Arial Bold Italics"/>
                  <a:cs typeface="Arial Bold Italics"/>
                  <a:sym typeface="Arial Bold Italics"/>
                </a:rPr>
                <a:t>Título: Fonte Arial, Negrito, Maiúsculo, Tamanho 65, Cor Preta, Centralizado, máximo de 3 linhas.</a:t>
              </a: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21846994" y="8412425"/>
            <a:ext cx="9721892" cy="838049"/>
            <a:chOff x="0" y="0"/>
            <a:chExt cx="12963952" cy="1117521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12963952" cy="1117521"/>
            </a:xfrm>
            <a:custGeom>
              <a:avLst/>
              <a:gdLst/>
              <a:ahLst/>
              <a:cxnLst/>
              <a:rect l="l" t="t" r="r" b="b"/>
              <a:pathLst>
                <a:path w="12963952" h="1117521">
                  <a:moveTo>
                    <a:pt x="0" y="0"/>
                  </a:moveTo>
                  <a:lnTo>
                    <a:pt x="12963952" y="0"/>
                  </a:lnTo>
                  <a:lnTo>
                    <a:pt x="12963952" y="1117521"/>
                  </a:lnTo>
                  <a:lnTo>
                    <a:pt x="0" y="11175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0" y="-9525"/>
              <a:ext cx="12963952" cy="11270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879"/>
                </a:lnSpc>
              </a:pPr>
              <a:r>
                <a:rPr lang="en-US" sz="2400" b="1" i="1">
                  <a:solidFill>
                    <a:srgbClr val="FF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Autores: Fonte Arial, Tamanho 35, Maiúsculo e Minúsculo, Cor preta, Centralizado. Deverá conter no máximo 4 autores.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21052314" y="20752842"/>
            <a:ext cx="9697940" cy="1235912"/>
            <a:chOff x="0" y="0"/>
            <a:chExt cx="12932012" cy="1648064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12932012" cy="1648064"/>
            </a:xfrm>
            <a:custGeom>
              <a:avLst/>
              <a:gdLst/>
              <a:ahLst/>
              <a:cxnLst/>
              <a:rect l="l" t="t" r="r" b="b"/>
              <a:pathLst>
                <a:path w="12932012" h="1648064">
                  <a:moveTo>
                    <a:pt x="0" y="0"/>
                  </a:moveTo>
                  <a:lnTo>
                    <a:pt x="12932012" y="0"/>
                  </a:lnTo>
                  <a:lnTo>
                    <a:pt x="12932012" y="1648064"/>
                  </a:lnTo>
                  <a:lnTo>
                    <a:pt x="0" y="16480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0" y="-47625"/>
              <a:ext cx="12932012" cy="169568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879"/>
                </a:lnSpc>
              </a:pPr>
              <a:r>
                <a:rPr lang="en-US" sz="2400" b="1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Legendas de figuras: posicionadas logo abaixo da figura e alinhadas com a mesma, fonte Arial, tamanho 35 alinhamento a esquerda e cor preta. Veja o exemplo.</a:t>
              </a: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6777810" y="9306862"/>
            <a:ext cx="7973067" cy="838049"/>
            <a:chOff x="0" y="0"/>
            <a:chExt cx="10631928" cy="1117521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10631928" cy="1117521"/>
            </a:xfrm>
            <a:custGeom>
              <a:avLst/>
              <a:gdLst/>
              <a:ahLst/>
              <a:cxnLst/>
              <a:rect l="l" t="t" r="r" b="b"/>
              <a:pathLst>
                <a:path w="10631928" h="1117521">
                  <a:moveTo>
                    <a:pt x="0" y="0"/>
                  </a:moveTo>
                  <a:lnTo>
                    <a:pt x="10631928" y="0"/>
                  </a:lnTo>
                  <a:lnTo>
                    <a:pt x="10631928" y="1117521"/>
                  </a:lnTo>
                  <a:lnTo>
                    <a:pt x="0" y="11175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0" y="-9525"/>
              <a:ext cx="10631928" cy="11270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879"/>
                </a:lnSpc>
              </a:pPr>
              <a:r>
                <a:rPr lang="en-US" sz="2400" b="1" i="1">
                  <a:solidFill>
                    <a:srgbClr val="FF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Título das seções: Fonte Arial, Negrito, Maiúsculo, Tamanho 50, Cor Preta, Alinhado à Esquerda.</a:t>
              </a:r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5089778" y="25685282"/>
            <a:ext cx="10796833" cy="838049"/>
            <a:chOff x="0" y="0"/>
            <a:chExt cx="14397364" cy="1117521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14397365" cy="1117521"/>
            </a:xfrm>
            <a:custGeom>
              <a:avLst/>
              <a:gdLst/>
              <a:ahLst/>
              <a:cxnLst/>
              <a:rect l="l" t="t" r="r" b="b"/>
              <a:pathLst>
                <a:path w="14397365" h="1117521">
                  <a:moveTo>
                    <a:pt x="0" y="0"/>
                  </a:moveTo>
                  <a:lnTo>
                    <a:pt x="14397365" y="0"/>
                  </a:lnTo>
                  <a:lnTo>
                    <a:pt x="14397365" y="1117521"/>
                  </a:lnTo>
                  <a:lnTo>
                    <a:pt x="0" y="11175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0" y="-9525"/>
              <a:ext cx="14397364" cy="11270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879"/>
                </a:lnSpc>
              </a:pPr>
              <a:r>
                <a:rPr lang="en-US" sz="2400" b="1" i="1">
                  <a:solidFill>
                    <a:srgbClr val="FF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Corpo do texto: Fonte Arial, Tamanho 40, Cor Preta, Alinhamento Justificado.</a:t>
              </a:r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16310883" y="32331222"/>
            <a:ext cx="14398413" cy="933108"/>
            <a:chOff x="0" y="0"/>
            <a:chExt cx="19200000" cy="1244282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19200000" cy="1244282"/>
            </a:xfrm>
            <a:custGeom>
              <a:avLst/>
              <a:gdLst/>
              <a:ahLst/>
              <a:cxnLst/>
              <a:rect l="l" t="t" r="r" b="b"/>
              <a:pathLst>
                <a:path w="19200000" h="1244282">
                  <a:moveTo>
                    <a:pt x="0" y="0"/>
                  </a:moveTo>
                  <a:lnTo>
                    <a:pt x="19200000" y="0"/>
                  </a:lnTo>
                  <a:lnTo>
                    <a:pt x="19200000" y="1244282"/>
                  </a:lnTo>
                  <a:lnTo>
                    <a:pt x="0" y="12442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0" y="-95250"/>
              <a:ext cx="19200000" cy="13395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5998"/>
                </a:lnSpc>
              </a:pPr>
              <a:r>
                <a:rPr lang="en-US" sz="49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5. AGRADECIMENTOS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435518" y="41684869"/>
            <a:ext cx="29480923" cy="1227469"/>
            <a:chOff x="0" y="0"/>
            <a:chExt cx="39312231" cy="1636805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39312230" cy="1636805"/>
            </a:xfrm>
            <a:custGeom>
              <a:avLst/>
              <a:gdLst/>
              <a:ahLst/>
              <a:cxnLst/>
              <a:rect l="l" t="t" r="r" b="b"/>
              <a:pathLst>
                <a:path w="39312230" h="1636805">
                  <a:moveTo>
                    <a:pt x="0" y="0"/>
                  </a:moveTo>
                  <a:lnTo>
                    <a:pt x="39312230" y="0"/>
                  </a:lnTo>
                  <a:lnTo>
                    <a:pt x="39312230" y="1636805"/>
                  </a:lnTo>
                  <a:lnTo>
                    <a:pt x="0" y="16368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4" name="TextBox 104"/>
            <p:cNvSpPr txBox="1"/>
            <p:nvPr/>
          </p:nvSpPr>
          <p:spPr>
            <a:xfrm>
              <a:off x="0" y="-76200"/>
              <a:ext cx="39312231" cy="17130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¹ Discentes do Curso de Graduação em Engenharia Florestal, UEA. E-mail: fulana@uea.edu.br; ciclano@uea.edu.br.</a:t>
              </a:r>
            </a:p>
            <a:p>
              <a:pPr algn="just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² Professor Adjunto do Curso de Engenharia Florestal, UEA. E-mail: bsantos@uea.edu.br. </a:t>
              </a:r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24605764" y="10316452"/>
            <a:ext cx="7795096" cy="866620"/>
            <a:chOff x="0" y="0"/>
            <a:chExt cx="10394607" cy="1155621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10394607" cy="1155621"/>
            </a:xfrm>
            <a:custGeom>
              <a:avLst/>
              <a:gdLst/>
              <a:ahLst/>
              <a:cxnLst/>
              <a:rect l="l" t="t" r="r" b="b"/>
              <a:pathLst>
                <a:path w="10394607" h="1155621">
                  <a:moveTo>
                    <a:pt x="0" y="0"/>
                  </a:moveTo>
                  <a:lnTo>
                    <a:pt x="10394607" y="0"/>
                  </a:lnTo>
                  <a:lnTo>
                    <a:pt x="10394607" y="1155621"/>
                  </a:lnTo>
                  <a:lnTo>
                    <a:pt x="0" y="11556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7" name="TextBox 107"/>
            <p:cNvSpPr txBox="1"/>
            <p:nvPr/>
          </p:nvSpPr>
          <p:spPr>
            <a:xfrm>
              <a:off x="0" y="-47625"/>
              <a:ext cx="10394607" cy="12032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879"/>
                </a:lnSpc>
              </a:pPr>
              <a:r>
                <a:rPr lang="en-US" sz="2400" b="1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Títulos de tabela: acima da tabela, fonte Arial, tamanho 35 centralizado, cor preta. Veja o exemplo.</a:t>
              </a:r>
            </a:p>
          </p:txBody>
        </p:sp>
      </p:grpSp>
      <p:grpSp>
        <p:nvGrpSpPr>
          <p:cNvPr id="108" name="Group 108"/>
          <p:cNvGrpSpPr/>
          <p:nvPr/>
        </p:nvGrpSpPr>
        <p:grpSpPr>
          <a:xfrm>
            <a:off x="16374922" y="33525784"/>
            <a:ext cx="14398413" cy="2619453"/>
            <a:chOff x="0" y="0"/>
            <a:chExt cx="19200000" cy="3492989"/>
          </a:xfrm>
        </p:grpSpPr>
        <p:sp>
          <p:nvSpPr>
            <p:cNvPr id="109" name="Freeform 109"/>
            <p:cNvSpPr/>
            <p:nvPr/>
          </p:nvSpPr>
          <p:spPr>
            <a:xfrm>
              <a:off x="0" y="0"/>
              <a:ext cx="19200000" cy="3492989"/>
            </a:xfrm>
            <a:custGeom>
              <a:avLst/>
              <a:gdLst/>
              <a:ahLst/>
              <a:cxnLst/>
              <a:rect l="l" t="t" r="r" b="b"/>
              <a:pathLst>
                <a:path w="19200000" h="3492989">
                  <a:moveTo>
                    <a:pt x="0" y="0"/>
                  </a:moveTo>
                  <a:lnTo>
                    <a:pt x="19200000" y="0"/>
                  </a:lnTo>
                  <a:lnTo>
                    <a:pt x="19200000" y="3492989"/>
                  </a:lnTo>
                  <a:lnTo>
                    <a:pt x="0" y="34929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0" y="-85725"/>
              <a:ext cx="19200000" cy="35787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800"/>
                </a:lnSpc>
              </a:pPr>
              <a:r>
                <a:rPr lang="en-US" sz="4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 conclusão deve ser breve e responder às questões correspondentes aos objetivos. Caso seja necessário, pode ser apresentado as recomendações e sugestões para trabalhos futuros [cerca de 50 palavras].</a:t>
              </a:r>
            </a:p>
          </p:txBody>
        </p:sp>
      </p:grpSp>
      <p:grpSp>
        <p:nvGrpSpPr>
          <p:cNvPr id="111" name="Group 111"/>
          <p:cNvGrpSpPr/>
          <p:nvPr/>
        </p:nvGrpSpPr>
        <p:grpSpPr>
          <a:xfrm>
            <a:off x="1503058" y="32503020"/>
            <a:ext cx="14398413" cy="4755266"/>
            <a:chOff x="0" y="0"/>
            <a:chExt cx="19200000" cy="6341053"/>
          </a:xfrm>
        </p:grpSpPr>
        <p:sp>
          <p:nvSpPr>
            <p:cNvPr id="112" name="Freeform 112"/>
            <p:cNvSpPr/>
            <p:nvPr/>
          </p:nvSpPr>
          <p:spPr>
            <a:xfrm>
              <a:off x="0" y="0"/>
              <a:ext cx="19199988" cy="6341110"/>
            </a:xfrm>
            <a:custGeom>
              <a:avLst/>
              <a:gdLst/>
              <a:ahLst/>
              <a:cxnLst/>
              <a:rect l="l" t="t" r="r" b="b"/>
              <a:pathLst>
                <a:path w="19199988" h="6341110">
                  <a:moveTo>
                    <a:pt x="0" y="0"/>
                  </a:moveTo>
                  <a:lnTo>
                    <a:pt x="19199988" y="0"/>
                  </a:lnTo>
                  <a:lnTo>
                    <a:pt x="19199988" y="6341110"/>
                  </a:lnTo>
                  <a:lnTo>
                    <a:pt x="0" y="6341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3" name="Group 113"/>
          <p:cNvGrpSpPr/>
          <p:nvPr/>
        </p:nvGrpSpPr>
        <p:grpSpPr>
          <a:xfrm>
            <a:off x="4570194" y="37652865"/>
            <a:ext cx="8813514" cy="1227469"/>
            <a:chOff x="0" y="0"/>
            <a:chExt cx="11752648" cy="1636805"/>
          </a:xfrm>
        </p:grpSpPr>
        <p:sp>
          <p:nvSpPr>
            <p:cNvPr id="114" name="Freeform 114"/>
            <p:cNvSpPr/>
            <p:nvPr/>
          </p:nvSpPr>
          <p:spPr>
            <a:xfrm>
              <a:off x="0" y="0"/>
              <a:ext cx="11752648" cy="1636805"/>
            </a:xfrm>
            <a:custGeom>
              <a:avLst/>
              <a:gdLst/>
              <a:ahLst/>
              <a:cxnLst/>
              <a:rect l="l" t="t" r="r" b="b"/>
              <a:pathLst>
                <a:path w="11752648" h="1636805">
                  <a:moveTo>
                    <a:pt x="0" y="0"/>
                  </a:moveTo>
                  <a:lnTo>
                    <a:pt x="11752648" y="0"/>
                  </a:lnTo>
                  <a:lnTo>
                    <a:pt x="11752648" y="1636805"/>
                  </a:lnTo>
                  <a:lnTo>
                    <a:pt x="0" y="16368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5" name="TextBox 115"/>
            <p:cNvSpPr txBox="1"/>
            <p:nvPr/>
          </p:nvSpPr>
          <p:spPr>
            <a:xfrm>
              <a:off x="0" y="-76200"/>
              <a:ext cx="11752648" cy="17130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Gráfico 1: </a:t>
              </a:r>
              <a:r>
                <a:rPr lang="en-US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Modelo de legenda de gráficos.</a:t>
              </a:r>
            </a:p>
            <a:p>
              <a:pPr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Fonte: </a:t>
              </a:r>
              <a:r>
                <a:rPr lang="en-US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Ciclano (2022)</a:t>
              </a:r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2528742" y="39131052"/>
            <a:ext cx="9697940" cy="1235912"/>
            <a:chOff x="0" y="0"/>
            <a:chExt cx="12932012" cy="1648064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12932012" cy="1648064"/>
            </a:xfrm>
            <a:custGeom>
              <a:avLst/>
              <a:gdLst/>
              <a:ahLst/>
              <a:cxnLst/>
              <a:rect l="l" t="t" r="r" b="b"/>
              <a:pathLst>
                <a:path w="12932012" h="1648064">
                  <a:moveTo>
                    <a:pt x="0" y="0"/>
                  </a:moveTo>
                  <a:lnTo>
                    <a:pt x="12932012" y="0"/>
                  </a:lnTo>
                  <a:lnTo>
                    <a:pt x="12932012" y="1648064"/>
                  </a:lnTo>
                  <a:lnTo>
                    <a:pt x="0" y="16480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8" name="TextBox 118"/>
            <p:cNvSpPr txBox="1"/>
            <p:nvPr/>
          </p:nvSpPr>
          <p:spPr>
            <a:xfrm>
              <a:off x="0" y="-47625"/>
              <a:ext cx="12932012" cy="169568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879"/>
                </a:lnSpc>
              </a:pPr>
              <a:r>
                <a:rPr lang="en-US" sz="2400" b="1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Legendas de gráficos: posicionadas logo abaixo do gráfico e alinhadas com este, fonte Arial, tamanho 35 alinhamento a esquerda e cor preta. Veja o exemplo.</a:t>
              </a: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22047476" y="36479596"/>
            <a:ext cx="9697940" cy="1235912"/>
            <a:chOff x="0" y="0"/>
            <a:chExt cx="12932012" cy="1648064"/>
          </a:xfrm>
        </p:grpSpPr>
        <p:sp>
          <p:nvSpPr>
            <p:cNvPr id="120" name="Freeform 120"/>
            <p:cNvSpPr/>
            <p:nvPr/>
          </p:nvSpPr>
          <p:spPr>
            <a:xfrm>
              <a:off x="0" y="0"/>
              <a:ext cx="12932012" cy="1648064"/>
            </a:xfrm>
            <a:custGeom>
              <a:avLst/>
              <a:gdLst/>
              <a:ahLst/>
              <a:cxnLst/>
              <a:rect l="l" t="t" r="r" b="b"/>
              <a:pathLst>
                <a:path w="12932012" h="1648064">
                  <a:moveTo>
                    <a:pt x="0" y="0"/>
                  </a:moveTo>
                  <a:lnTo>
                    <a:pt x="12932012" y="0"/>
                  </a:lnTo>
                  <a:lnTo>
                    <a:pt x="12932012" y="1648064"/>
                  </a:lnTo>
                  <a:lnTo>
                    <a:pt x="0" y="16480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1" name="TextBox 121"/>
            <p:cNvSpPr txBox="1"/>
            <p:nvPr/>
          </p:nvSpPr>
          <p:spPr>
            <a:xfrm>
              <a:off x="0" y="-47625"/>
              <a:ext cx="12932012" cy="169568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879"/>
                </a:lnSpc>
              </a:pPr>
              <a:r>
                <a:rPr lang="en-US" sz="2400" b="1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Conforme as normas da ABNT, fonte Arial, tamanho 35 alinhamento a esquerda e cor preta, sem espaços entre uma e outra. Inserir apenas as referências citadas no pôster.</a:t>
              </a:r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2287488" y="17339903"/>
            <a:ext cx="12453865" cy="1945921"/>
            <a:chOff x="0" y="0"/>
            <a:chExt cx="16606984" cy="2594848"/>
          </a:xfrm>
        </p:grpSpPr>
        <p:sp>
          <p:nvSpPr>
            <p:cNvPr id="123" name="Freeform 123"/>
            <p:cNvSpPr/>
            <p:nvPr/>
          </p:nvSpPr>
          <p:spPr>
            <a:xfrm>
              <a:off x="0" y="0"/>
              <a:ext cx="16606985" cy="2594848"/>
            </a:xfrm>
            <a:custGeom>
              <a:avLst/>
              <a:gdLst/>
              <a:ahLst/>
              <a:cxnLst/>
              <a:rect l="l" t="t" r="r" b="b"/>
              <a:pathLst>
                <a:path w="16606985" h="2594848">
                  <a:moveTo>
                    <a:pt x="0" y="0"/>
                  </a:moveTo>
                  <a:lnTo>
                    <a:pt x="16606985" y="0"/>
                  </a:lnTo>
                  <a:lnTo>
                    <a:pt x="16606985" y="2594848"/>
                  </a:lnTo>
                  <a:lnTo>
                    <a:pt x="0" y="25948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4" name="TextBox 124"/>
            <p:cNvSpPr txBox="1"/>
            <p:nvPr/>
          </p:nvSpPr>
          <p:spPr>
            <a:xfrm>
              <a:off x="0" y="-9525"/>
              <a:ext cx="16606984" cy="26043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879"/>
                </a:lnSpc>
              </a:pPr>
              <a:r>
                <a:rPr lang="en-US" sz="2400" b="1" i="1">
                  <a:solidFill>
                    <a:srgbClr val="FF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Este modelo de pôster já está adequado às normas de formatação estipuladas pela coordenação do evento. Basta aos autores apenas realizar as substituições e adequações pertinentes. As orientações em vermelho são lembretes caso a formatação seja alterada acidentalmente. Estes podem ter suas caixas de texto excluídas do modelo quando do entendimento do(s) autor(es).</a:t>
              </a:r>
            </a:p>
          </p:txBody>
        </p:sp>
      </p:grpSp>
      <p:grpSp>
        <p:nvGrpSpPr>
          <p:cNvPr id="125" name="Group 125"/>
          <p:cNvGrpSpPr/>
          <p:nvPr/>
        </p:nvGrpSpPr>
        <p:grpSpPr>
          <a:xfrm>
            <a:off x="5089778" y="3426383"/>
            <a:ext cx="25050110" cy="1782589"/>
            <a:chOff x="0" y="0"/>
            <a:chExt cx="33403830" cy="2377047"/>
          </a:xfrm>
        </p:grpSpPr>
        <p:grpSp>
          <p:nvGrpSpPr>
            <p:cNvPr id="126" name="Group 126"/>
            <p:cNvGrpSpPr/>
            <p:nvPr/>
          </p:nvGrpSpPr>
          <p:grpSpPr>
            <a:xfrm>
              <a:off x="0" y="24938"/>
              <a:ext cx="33403830" cy="2231580"/>
              <a:chOff x="0" y="0"/>
              <a:chExt cx="1232898" cy="82365"/>
            </a:xfrm>
          </p:grpSpPr>
          <p:sp>
            <p:nvSpPr>
              <p:cNvPr id="127" name="Freeform 127"/>
              <p:cNvSpPr/>
              <p:nvPr/>
            </p:nvSpPr>
            <p:spPr>
              <a:xfrm>
                <a:off x="0" y="0"/>
                <a:ext cx="1232898" cy="82365"/>
              </a:xfrm>
              <a:custGeom>
                <a:avLst/>
                <a:gdLst/>
                <a:ahLst/>
                <a:cxnLst/>
                <a:rect l="l" t="t" r="r" b="b"/>
                <a:pathLst>
                  <a:path w="1232898" h="82365">
                    <a:moveTo>
                      <a:pt x="0" y="0"/>
                    </a:moveTo>
                    <a:lnTo>
                      <a:pt x="1232898" y="0"/>
                    </a:lnTo>
                    <a:lnTo>
                      <a:pt x="1232898" y="82365"/>
                    </a:lnTo>
                    <a:lnTo>
                      <a:pt x="0" y="82365"/>
                    </a:lnTo>
                    <a:close/>
                  </a:path>
                </a:pathLst>
              </a:custGeom>
              <a:blipFill>
                <a:blip r:embed="rId9">
                  <a:alphaModFix amt="50000"/>
                </a:blip>
                <a:stretch>
                  <a:fillRect t="-780824" b="-780824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28" name="Group 128"/>
            <p:cNvGrpSpPr/>
            <p:nvPr/>
          </p:nvGrpSpPr>
          <p:grpSpPr>
            <a:xfrm>
              <a:off x="3276616" y="206224"/>
              <a:ext cx="1906853" cy="1869007"/>
              <a:chOff x="0" y="0"/>
              <a:chExt cx="1906853" cy="1869007"/>
            </a:xfrm>
          </p:grpSpPr>
          <p:sp>
            <p:nvSpPr>
              <p:cNvPr id="129" name="Freeform 129"/>
              <p:cNvSpPr/>
              <p:nvPr/>
            </p:nvSpPr>
            <p:spPr>
              <a:xfrm>
                <a:off x="0" y="0"/>
                <a:ext cx="1906905" cy="1869059"/>
              </a:xfrm>
              <a:custGeom>
                <a:avLst/>
                <a:gdLst/>
                <a:ahLst/>
                <a:cxnLst/>
                <a:rect l="l" t="t" r="r" b="b"/>
                <a:pathLst>
                  <a:path w="1906905" h="1869059">
                    <a:moveTo>
                      <a:pt x="0" y="0"/>
                    </a:moveTo>
                    <a:lnTo>
                      <a:pt x="1906905" y="0"/>
                    </a:lnTo>
                    <a:lnTo>
                      <a:pt x="1906905" y="1869059"/>
                    </a:lnTo>
                    <a:lnTo>
                      <a:pt x="0" y="186905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t="-38" r="2" b="-36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0" name="Group 130"/>
            <p:cNvGrpSpPr/>
            <p:nvPr/>
          </p:nvGrpSpPr>
          <p:grpSpPr>
            <a:xfrm>
              <a:off x="378145" y="267464"/>
              <a:ext cx="1865223" cy="1746527"/>
              <a:chOff x="0" y="0"/>
              <a:chExt cx="1865223" cy="1746527"/>
            </a:xfrm>
          </p:grpSpPr>
          <p:sp>
            <p:nvSpPr>
              <p:cNvPr id="131" name="Freeform 131"/>
              <p:cNvSpPr/>
              <p:nvPr/>
            </p:nvSpPr>
            <p:spPr>
              <a:xfrm>
                <a:off x="0" y="0"/>
                <a:ext cx="1865249" cy="1746504"/>
              </a:xfrm>
              <a:custGeom>
                <a:avLst/>
                <a:gdLst/>
                <a:ahLst/>
                <a:cxnLst/>
                <a:rect l="l" t="t" r="r" b="b"/>
                <a:pathLst>
                  <a:path w="1865249" h="1746504">
                    <a:moveTo>
                      <a:pt x="0" y="0"/>
                    </a:moveTo>
                    <a:lnTo>
                      <a:pt x="1865249" y="0"/>
                    </a:lnTo>
                    <a:lnTo>
                      <a:pt x="1865249" y="1746504"/>
                    </a:lnTo>
                    <a:lnTo>
                      <a:pt x="0" y="174650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 t="-161" r="1" b="-163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2" name="Group 132"/>
            <p:cNvGrpSpPr/>
            <p:nvPr/>
          </p:nvGrpSpPr>
          <p:grpSpPr>
            <a:xfrm>
              <a:off x="28379888" y="529896"/>
              <a:ext cx="4689899" cy="1371796"/>
              <a:chOff x="0" y="0"/>
              <a:chExt cx="4689899" cy="1371796"/>
            </a:xfrm>
          </p:grpSpPr>
          <p:sp>
            <p:nvSpPr>
              <p:cNvPr id="133" name="Freeform 133"/>
              <p:cNvSpPr/>
              <p:nvPr/>
            </p:nvSpPr>
            <p:spPr>
              <a:xfrm>
                <a:off x="0" y="0"/>
                <a:ext cx="4689856" cy="1371854"/>
              </a:xfrm>
              <a:custGeom>
                <a:avLst/>
                <a:gdLst/>
                <a:ahLst/>
                <a:cxnLst/>
                <a:rect l="l" t="t" r="r" b="b"/>
                <a:pathLst>
                  <a:path w="4689856" h="1371854">
                    <a:moveTo>
                      <a:pt x="0" y="0"/>
                    </a:moveTo>
                    <a:lnTo>
                      <a:pt x="4689856" y="0"/>
                    </a:lnTo>
                    <a:lnTo>
                      <a:pt x="4689856" y="1371854"/>
                    </a:lnTo>
                    <a:lnTo>
                      <a:pt x="0" y="13718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 t="-45" b="-41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4" name="Group 134"/>
            <p:cNvGrpSpPr/>
            <p:nvPr/>
          </p:nvGrpSpPr>
          <p:grpSpPr>
            <a:xfrm>
              <a:off x="11632185" y="0"/>
              <a:ext cx="3613384" cy="2377047"/>
              <a:chOff x="0" y="0"/>
              <a:chExt cx="4039171" cy="2657149"/>
            </a:xfrm>
          </p:grpSpPr>
          <p:sp>
            <p:nvSpPr>
              <p:cNvPr id="135" name="Freeform 135"/>
              <p:cNvSpPr/>
              <p:nvPr/>
            </p:nvSpPr>
            <p:spPr>
              <a:xfrm>
                <a:off x="0" y="0"/>
                <a:ext cx="4039198" cy="2657094"/>
              </a:xfrm>
              <a:custGeom>
                <a:avLst/>
                <a:gdLst/>
                <a:ahLst/>
                <a:cxnLst/>
                <a:rect l="l" t="t" r="r" b="b"/>
                <a:pathLst>
                  <a:path w="4039198" h="2657094">
                    <a:moveTo>
                      <a:pt x="0" y="0"/>
                    </a:moveTo>
                    <a:lnTo>
                      <a:pt x="4039198" y="0"/>
                    </a:lnTo>
                    <a:lnTo>
                      <a:pt x="4039198" y="2657094"/>
                    </a:lnTo>
                    <a:lnTo>
                      <a:pt x="0" y="26570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 l="-220217" t="-22237" r="-382174" b="-25777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6" name="Group 136"/>
            <p:cNvGrpSpPr/>
            <p:nvPr/>
          </p:nvGrpSpPr>
          <p:grpSpPr>
            <a:xfrm>
              <a:off x="16274269" y="280150"/>
              <a:ext cx="4480890" cy="1816748"/>
              <a:chOff x="0" y="0"/>
              <a:chExt cx="4308620" cy="1746903"/>
            </a:xfrm>
          </p:grpSpPr>
          <p:sp>
            <p:nvSpPr>
              <p:cNvPr id="137" name="Freeform 137"/>
              <p:cNvSpPr/>
              <p:nvPr/>
            </p:nvSpPr>
            <p:spPr>
              <a:xfrm>
                <a:off x="0" y="0"/>
                <a:ext cx="4308609" cy="1746885"/>
              </a:xfrm>
              <a:custGeom>
                <a:avLst/>
                <a:gdLst/>
                <a:ahLst/>
                <a:cxnLst/>
                <a:rect l="l" t="t" r="r" b="b"/>
                <a:pathLst>
                  <a:path w="4308609" h="1746885">
                    <a:moveTo>
                      <a:pt x="0" y="0"/>
                    </a:moveTo>
                    <a:lnTo>
                      <a:pt x="4308609" y="0"/>
                    </a:lnTo>
                    <a:lnTo>
                      <a:pt x="4308609" y="1746885"/>
                    </a:lnTo>
                    <a:lnTo>
                      <a:pt x="0" y="17468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 l="-156151" r="-36327" b="-1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8" name="Group 138"/>
            <p:cNvGrpSpPr/>
            <p:nvPr/>
          </p:nvGrpSpPr>
          <p:grpSpPr>
            <a:xfrm>
              <a:off x="21783860" y="475902"/>
              <a:ext cx="5787877" cy="1425789"/>
              <a:chOff x="0" y="0"/>
              <a:chExt cx="5568695" cy="1371796"/>
            </a:xfrm>
          </p:grpSpPr>
          <p:sp>
            <p:nvSpPr>
              <p:cNvPr id="139" name="Freeform 139"/>
              <p:cNvSpPr/>
              <p:nvPr/>
            </p:nvSpPr>
            <p:spPr>
              <a:xfrm>
                <a:off x="0" y="0"/>
                <a:ext cx="5568645" cy="1371854"/>
              </a:xfrm>
              <a:custGeom>
                <a:avLst/>
                <a:gdLst/>
                <a:ahLst/>
                <a:cxnLst/>
                <a:rect l="l" t="t" r="r" b="b"/>
                <a:pathLst>
                  <a:path w="5568645" h="1371854">
                    <a:moveTo>
                      <a:pt x="0" y="0"/>
                    </a:moveTo>
                    <a:lnTo>
                      <a:pt x="5568645" y="0"/>
                    </a:lnTo>
                    <a:lnTo>
                      <a:pt x="5568645" y="1371854"/>
                    </a:lnTo>
                    <a:lnTo>
                      <a:pt x="0" y="13718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52276" b="-58802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40" name="Group 140"/>
            <p:cNvGrpSpPr/>
            <p:nvPr/>
          </p:nvGrpSpPr>
          <p:grpSpPr>
            <a:xfrm>
              <a:off x="6212169" y="330333"/>
              <a:ext cx="4391316" cy="1716928"/>
              <a:chOff x="0" y="0"/>
              <a:chExt cx="4012677" cy="1568887"/>
            </a:xfrm>
          </p:grpSpPr>
          <p:sp>
            <p:nvSpPr>
              <p:cNvPr id="141" name="Freeform 141"/>
              <p:cNvSpPr/>
              <p:nvPr/>
            </p:nvSpPr>
            <p:spPr>
              <a:xfrm>
                <a:off x="0" y="0"/>
                <a:ext cx="4012692" cy="1568865"/>
              </a:xfrm>
              <a:custGeom>
                <a:avLst/>
                <a:gdLst/>
                <a:ahLst/>
                <a:cxnLst/>
                <a:rect l="l" t="t" r="r" b="b"/>
                <a:pathLst>
                  <a:path w="4012692" h="1568865">
                    <a:moveTo>
                      <a:pt x="0" y="0"/>
                    </a:moveTo>
                    <a:lnTo>
                      <a:pt x="4012692" y="0"/>
                    </a:lnTo>
                    <a:lnTo>
                      <a:pt x="4012692" y="1568865"/>
                    </a:lnTo>
                    <a:lnTo>
                      <a:pt x="0" y="15688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 t="-17774" r="-282306" b="-17776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937</Words>
  <Application>Microsoft Office PowerPoint</Application>
  <PresentationFormat>Personalizar</PresentationFormat>
  <Paragraphs>59</Paragraphs>
  <Slides>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2" baseType="lpstr">
      <vt:lpstr>Office Theme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Banner SAEF</dc:title>
  <cp:lastModifiedBy>Daniel Ferreira Campos</cp:lastModifiedBy>
  <cp:revision>3</cp:revision>
  <dcterms:created xsi:type="dcterms:W3CDTF">2006-08-16T00:00:00Z</dcterms:created>
  <dcterms:modified xsi:type="dcterms:W3CDTF">2025-03-06T14:21:11Z</dcterms:modified>
  <dc:identifier>DAGggM0AdLc</dc:identifier>
</cp:coreProperties>
</file>